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9" r:id="rId2"/>
    <p:sldId id="283" r:id="rId3"/>
    <p:sldId id="256" r:id="rId4"/>
    <p:sldId id="257" r:id="rId5"/>
    <p:sldId id="264" r:id="rId6"/>
    <p:sldId id="261" r:id="rId7"/>
    <p:sldId id="260" r:id="rId8"/>
    <p:sldId id="273" r:id="rId9"/>
    <p:sldId id="274" r:id="rId10"/>
    <p:sldId id="265" r:id="rId11"/>
    <p:sldId id="258" r:id="rId12"/>
    <p:sldId id="275" r:id="rId13"/>
    <p:sldId id="276" r:id="rId14"/>
    <p:sldId id="277" r:id="rId15"/>
    <p:sldId id="278" r:id="rId16"/>
    <p:sldId id="270" r:id="rId17"/>
    <p:sldId id="279" r:id="rId18"/>
    <p:sldId id="282" r:id="rId19"/>
    <p:sldId id="280" r:id="rId20"/>
    <p:sldId id="271" r:id="rId21"/>
    <p:sldId id="287" r:id="rId22"/>
    <p:sldId id="284" r:id="rId23"/>
    <p:sldId id="285" r:id="rId24"/>
    <p:sldId id="288" r:id="rId25"/>
    <p:sldId id="286" r:id="rId26"/>
    <p:sldId id="290" r:id="rId27"/>
    <p:sldId id="293" r:id="rId28"/>
    <p:sldId id="289" r:id="rId29"/>
    <p:sldId id="291" r:id="rId30"/>
    <p:sldId id="292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9fB49yeLzXXT0PjwcV7TfrGKk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269" autoAdjust="0"/>
  </p:normalViewPr>
  <p:slideViewPr>
    <p:cSldViewPr snapToGrid="0">
      <p:cViewPr varScale="1">
        <p:scale>
          <a:sx n="109" d="100"/>
          <a:sy n="109" d="100"/>
        </p:scale>
        <p:origin x="2002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66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7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程度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不具備該項能力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1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2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我知道該領域的知識並可以獨立操作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3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我可以擔任講師並教授他人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4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我可以獨立解決和改善問題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N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不需具備該項能力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標題頁">
  <p:cSld name="TITLE_1_2">
    <p:bg>
      <p:bgPr>
        <a:solidFill>
          <a:srgbClr val="FFFFFF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9493"/>
            <a:ext cx="9143998" cy="117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25" y="542925"/>
            <a:ext cx="1018950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>
            <a:spLocks noGrp="1"/>
          </p:cNvSpPr>
          <p:nvPr>
            <p:ph type="title"/>
          </p:nvPr>
        </p:nvSpPr>
        <p:spPr>
          <a:xfrm>
            <a:off x="602631" y="2150850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1" name="Google Shape;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28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章節頁">
  <p:cSld name="TITLE_1_1_1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3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ubTitle" idx="1"/>
          </p:nvPr>
        </p:nvSpPr>
        <p:spPr>
          <a:xfrm>
            <a:off x="1156723" y="2599525"/>
            <a:ext cx="7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內文頁">
  <p:cSld name="CUSTOM_6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20130" y="631700"/>
            <a:ext cx="88644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大綱頁">
  <p:cSld name="TITLE_1_1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86904" y="101908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ubTitle" idx="1"/>
          </p:nvPr>
        </p:nvSpPr>
        <p:spPr>
          <a:xfrm>
            <a:off x="4152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>
            <a:spLocks noGrp="1"/>
          </p:cNvSpPr>
          <p:nvPr>
            <p:ph type="subTitle" idx="2"/>
          </p:nvPr>
        </p:nvSpPr>
        <p:spPr>
          <a:xfrm>
            <a:off x="29366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3"/>
          </p:nvPr>
        </p:nvSpPr>
        <p:spPr>
          <a:xfrm>
            <a:off x="5537800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銘謝頁">
  <p:cSld name="CUSTOM_3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65138"/>
            <a:ext cx="9143998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90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050" y="2332375"/>
            <a:ext cx="1398725" cy="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085275" y="2263425"/>
            <a:ext cx="41559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空白頁">
  <p:cSld name="CUSTOM_3_1_1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7">
          <p15:clr>
            <a:srgbClr val="EA4335"/>
          </p15:clr>
        </p15:guide>
        <p15:guide id="2" pos="5313">
          <p15:clr>
            <a:srgbClr val="EA4335"/>
          </p15:clr>
        </p15:guide>
        <p15:guide id="3" orient="horz" pos="342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7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abou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umns.chicken-house.net/2019/01/01/microservice12-mqrpc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umns.chicken-house.net/2019/07/06/pipeline-practices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nosql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8/03/25/interview01-transaction/" TargetMode="External"/><Relationship Id="rId3" Type="http://schemas.openxmlformats.org/officeDocument/2006/relationships/hyperlink" Target="http://study4.tw/Activity/Details/20" TargetMode="External"/><Relationship Id="rId7" Type="http://schemas.openxmlformats.org/officeDocument/2006/relationships/hyperlink" Target="https://columns.chicken-house.net/2019/01/01/microservice12-mqrpc/" TargetMode="External"/><Relationship Id="rId2" Type="http://schemas.openxmlformats.org/officeDocument/2006/relationships/hyperlink" Target="http://study4.tw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acebook.com/andrew.blog.0928/videos/545139382528011/" TargetMode="External"/><Relationship Id="rId11" Type="http://schemas.openxmlformats.org/officeDocument/2006/relationships/hyperlink" Target="https://columns.chicken-house.net/2008/10/08/%E8%A9%B2%E5%A6%82%E4%BD%95%E5%AD%B8%E5%A5%BD-%E5%AF%AB%E7%A8%8B%E5%BC%8F-3-%E9%80%B2%E9%9A%8E%E6%87%89%E7%94%A8-%E8%B3%87%E6%96%99%E7%B5%90%E6%A7%8B-%E5%95%8F%E9%A1%8C%E5%88%86%E6%9E%90/" TargetMode="External"/><Relationship Id="rId5" Type="http://schemas.openxmlformats.org/officeDocument/2006/relationships/hyperlink" Target="http://study4.tw/Activity/Details/12" TargetMode="External"/><Relationship Id="rId10" Type="http://schemas.openxmlformats.org/officeDocument/2006/relationships/hyperlink" Target="https://columns.chicken-house.net/2008/10/01/%E8%A9%B2%E5%A6%82%E4%BD%95%E5%AD%B8%E5%A5%BD-%E5%AF%AB%E7%A8%8B%E5%BC%8F-2-%E7%82%BA%E4%BB%80%E9%BA%BC-programmer-%E8%A9%B2%E5%AD%B8%E8%B3%87%E6%96%99%E7%B5%90%E6%A7%8B/" TargetMode="External"/><Relationship Id="rId4" Type="http://schemas.openxmlformats.org/officeDocument/2006/relationships/hyperlink" Target="https://www.facebook.com/andrew.blog.0928/videos/478284192685645/?v=478284192685645" TargetMode="External"/><Relationship Id="rId9" Type="http://schemas.openxmlformats.org/officeDocument/2006/relationships/hyperlink" Target="https://columns.chicken-house.net/2018/04/01/interview02-stream-statistic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9/07/06/pipeline-practices/" TargetMode="External"/><Relationship Id="rId3" Type="http://schemas.openxmlformats.org/officeDocument/2006/relationships/hyperlink" Target="https://columns.chicken-house.net/2018/04/01/interview02-stream-statistic/" TargetMode="External"/><Relationship Id="rId7" Type="http://schemas.openxmlformats.org/officeDocument/2006/relationships/hyperlink" Target="https://columns.chicken-house.net/2019/06/20/netcli-tips/" TargetMode="External"/><Relationship Id="rId2" Type="http://schemas.openxmlformats.org/officeDocument/2006/relationships/hyperlink" Target="https://columns.chicken-house.net/2018/03/25/interview01-transa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umns.chicken-house.net/2019/06/15/netcli-pipeline/" TargetMode="External"/><Relationship Id="rId5" Type="http://schemas.openxmlformats.org/officeDocument/2006/relationships/hyperlink" Target="https://columns.chicken-house.net/2020/03/10/interview-abstraction/" TargetMode="External"/><Relationship Id="rId4" Type="http://schemas.openxmlformats.org/officeDocument/2006/relationships/hyperlink" Target="https://columns.chicken-house.net/2019/06/01/nested-query/" TargetMode="External"/><Relationship Id="rId9" Type="http://schemas.openxmlformats.org/officeDocument/2006/relationships/hyperlink" Target="https://columns.chicken-house.net/2019/08/30/scheduling-practices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ropengate.blogspot.com/2015/05/steve-jobs-stanford-commencement-speech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ddyblog.wordpress.com/2020/08/04/%e5%88%bb%e6%84%8f%e7%99%bc%e7%8f%be-deliberate-discover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1F799-C3AB-4C58-9617-DFB60086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09DB8C-9B43-4B30-99CA-319D66B3A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3 個人、顯示的文字是「 STUDY4.TW 為學習而 STUDY4 DEV 8月活動 動日期2020/08/23 下午2點 活動地點 Build School 台北教室」">
            <a:extLst>
              <a:ext uri="{FF2B5EF4-FFF2-40B4-BE49-F238E27FC236}">
                <a16:creationId xmlns:a16="http://schemas.microsoft.com/office/drawing/2014/main" id="{A952A755-7440-446E-A78F-21C33921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進入正題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後端工程師該累積什麼經驗與能力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4245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安德魯是誰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120125" y="631699"/>
            <a:ext cx="8864400" cy="420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架構師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Microservices, Cloud Native,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Application Infrastructure (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91APP PaaS / Framework design)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技術長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Cloud, Multiple Tenancy Application Design, SOA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專案管理；公司經營；管理能力；人資領域 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know how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技術總監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.NET XML-ORM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工程師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C#, XML, </a:t>
            </a:r>
            <a:r>
              <a:rPr lang="en-US" altLang="zh-TW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Tamino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(XMLDB)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研究所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資工所；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OOP, DBMS, OODB, C++, Java, SQL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大學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電機系；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C, ASM, Micro processor, (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作業系統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系統程師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資料結構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C84B3C-4521-495D-B053-605816663F5E}"/>
              </a:ext>
            </a:extLst>
          </p:cNvPr>
          <p:cNvSpPr txBox="1"/>
          <p:nvPr/>
        </p:nvSpPr>
        <p:spPr>
          <a:xfrm>
            <a:off x="5706841" y="483572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https://columns.chicken-house.net/about/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ABD0378-C9A7-4142-8CBF-B21CCC355DDD}"/>
              </a:ext>
            </a:extLst>
          </p:cNvPr>
          <p:cNvCxnSpPr/>
          <p:nvPr/>
        </p:nvCxnSpPr>
        <p:spPr>
          <a:xfrm>
            <a:off x="120125" y="3846576"/>
            <a:ext cx="887757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6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CF2DD-3065-469C-B2F0-61A4C23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市場上的後端工程師需要具備什麼能力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529FCD-E708-40FC-85D1-6A39FF8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C418A1-A1B3-4F2E-870B-18622102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2" y="802388"/>
            <a:ext cx="7909756" cy="3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5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8B751-303D-4064-9542-C38600ED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</a:t>
            </a:r>
            <a:r>
              <a:rPr lang="zh-TW" altLang="en-US" dirty="0"/>
              <a:t> 我該開始學習每一項技術嗎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F4820E-1F9B-4FD7-9083-B99C72BE9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2125568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我需要現在就會每一項技術嗎</a:t>
            </a:r>
            <a:r>
              <a:rPr lang="en-US" altLang="zh-TW" dirty="0"/>
              <a:t>?</a:t>
            </a:r>
            <a:r>
              <a:rPr lang="zh-TW" altLang="en-US" dirty="0"/>
              <a:t> 我有可能每一項都學會嗎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如果不會的話，我多快能學起來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比起學會這些技術，更重要的是什麼</a:t>
            </a:r>
            <a:r>
              <a:rPr lang="en-US" altLang="zh-TW" dirty="0"/>
              <a:t>?</a:t>
            </a:r>
            <a:r>
              <a:rPr lang="zh-TW" altLang="en-US" dirty="0"/>
              <a:t>   </a:t>
            </a:r>
            <a:r>
              <a:rPr lang="en-US" altLang="zh-TW" dirty="0"/>
              <a:t>(</a:t>
            </a:r>
            <a:r>
              <a:rPr lang="zh-TW" altLang="en-US" dirty="0"/>
              <a:t> 我應該怎麼運用這些技術 </a:t>
            </a:r>
            <a:r>
              <a:rPr lang="en-US" altLang="zh-TW" dirty="0"/>
              <a:t>)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怎樣才能算是 </a:t>
            </a:r>
            <a:r>
              <a:rPr lang="en-US" altLang="zh-TW" dirty="0"/>
              <a:t>“</a:t>
            </a:r>
            <a:r>
              <a:rPr lang="zh-TW" altLang="en-US" dirty="0"/>
              <a:t>熟悉</a:t>
            </a:r>
            <a:r>
              <a:rPr lang="en-US" altLang="zh-TW" dirty="0"/>
              <a:t>”</a:t>
            </a:r>
            <a:r>
              <a:rPr lang="zh-TW" altLang="en-US" dirty="0"/>
              <a:t>這項技術</a:t>
            </a:r>
            <a:r>
              <a:rPr lang="en-US" altLang="zh-TW" dirty="0"/>
              <a:t>?</a:t>
            </a:r>
            <a:r>
              <a:rPr lang="zh-TW" altLang="en-US" dirty="0"/>
              <a:t>  怎樣才能算是 </a:t>
            </a:r>
            <a:r>
              <a:rPr lang="en-US" altLang="zh-TW" dirty="0"/>
              <a:t>“</a:t>
            </a:r>
            <a:r>
              <a:rPr lang="zh-TW" altLang="en-US" dirty="0"/>
              <a:t>精通</a:t>
            </a:r>
            <a:r>
              <a:rPr lang="en-US" altLang="zh-TW" dirty="0"/>
              <a:t>”?</a:t>
            </a:r>
          </a:p>
          <a:p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2B134A-DC64-4994-9535-C08FAF65F3D8}"/>
              </a:ext>
            </a:extLst>
          </p:cNvPr>
          <p:cNvSpPr txBox="1"/>
          <p:nvPr/>
        </p:nvSpPr>
        <p:spPr>
          <a:xfrm>
            <a:off x="808891" y="2883877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HR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觀點 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專業職能評量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不具備該項能力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我知道該領域的知識並可以獨立操作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我可以擔任講師並教授他人</a:t>
            </a:r>
            <a:b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我可以獨立解決和改善問題</a:t>
            </a:r>
            <a:endParaRPr 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263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F2422-6E94-465F-A8DC-E23F336C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 </a:t>
            </a:r>
            <a:r>
              <a:rPr lang="zh-TW" altLang="en-US" dirty="0"/>
              <a:t>怎樣才算是 </a:t>
            </a:r>
            <a:r>
              <a:rPr lang="en-US" altLang="zh-TW" dirty="0"/>
              <a:t>“</a:t>
            </a:r>
            <a:r>
              <a:rPr lang="zh-TW" altLang="en-US" dirty="0"/>
              <a:t>可以解決 </a:t>
            </a:r>
            <a:r>
              <a:rPr lang="en-US" altLang="zh-TW" dirty="0"/>
              <a:t>&amp; </a:t>
            </a:r>
            <a:r>
              <a:rPr lang="zh-TW" altLang="en-US" dirty="0"/>
              <a:t>改善問題</a:t>
            </a:r>
            <a:r>
              <a:rPr lang="en-US" altLang="zh-TW" dirty="0"/>
              <a:t>”?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87BFF0-7DE5-4CD7-B473-A51504F58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zh-TW" altLang="en-US" sz="2000" dirty="0"/>
              <a:t>舉例</a:t>
            </a:r>
            <a:r>
              <a:rPr lang="en-US" altLang="zh-TW" sz="2000" dirty="0"/>
              <a:t>:</a:t>
            </a:r>
            <a:r>
              <a:rPr lang="zh-TW" altLang="en-US" sz="2000" dirty="0"/>
              <a:t>  </a:t>
            </a:r>
            <a:r>
              <a:rPr lang="en-US" altLang="zh-TW" sz="2000" dirty="0"/>
              <a:t>Rabbit MQ</a:t>
            </a:r>
          </a:p>
          <a:p>
            <a:endParaRPr lang="en-US" dirty="0"/>
          </a:p>
          <a:p>
            <a:endParaRPr lang="en-US" altLang="zh-TW" dirty="0"/>
          </a:p>
          <a:p>
            <a:r>
              <a:rPr lang="en-US" altLang="zh-TW" dirty="0"/>
              <a:t>LV2: </a:t>
            </a:r>
            <a:br>
              <a:rPr lang="en-US" altLang="zh-TW" dirty="0"/>
            </a:br>
            <a:r>
              <a:rPr lang="zh-TW" altLang="en-US" dirty="0"/>
              <a:t>我會 </a:t>
            </a:r>
            <a:r>
              <a:rPr lang="en-US" altLang="zh-TW" dirty="0"/>
              <a:t>Rabbit MQ, </a:t>
            </a:r>
            <a:r>
              <a:rPr lang="zh-TW" altLang="en-US" dirty="0"/>
              <a:t>代表我知道如何安裝、設定、管理 </a:t>
            </a:r>
            <a:r>
              <a:rPr lang="en-US" altLang="zh-TW" dirty="0"/>
              <a:t>Rabbit MQ </a:t>
            </a:r>
            <a:r>
              <a:rPr lang="zh-TW" altLang="en-US" dirty="0"/>
              <a:t>服務；我也知道如何透過 </a:t>
            </a:r>
            <a:r>
              <a:rPr lang="en-US" altLang="zh-TW" dirty="0"/>
              <a:t>C#</a:t>
            </a:r>
            <a:r>
              <a:rPr lang="zh-TW" altLang="en-US" dirty="0"/>
              <a:t> 將 </a:t>
            </a:r>
            <a:r>
              <a:rPr lang="en-US" altLang="zh-TW" dirty="0"/>
              <a:t>Message </a:t>
            </a:r>
            <a:r>
              <a:rPr lang="zh-TW" altLang="en-US" dirty="0"/>
              <a:t>送入 </a:t>
            </a:r>
            <a:r>
              <a:rPr lang="en-US" altLang="zh-TW" dirty="0"/>
              <a:t>MQ, </a:t>
            </a:r>
            <a:r>
              <a:rPr lang="zh-TW" altLang="en-US" dirty="0"/>
              <a:t>也知道如何將 </a:t>
            </a:r>
            <a:r>
              <a:rPr lang="en-US" altLang="zh-TW" dirty="0"/>
              <a:t>Message </a:t>
            </a:r>
            <a:r>
              <a:rPr lang="zh-TW" altLang="en-US" dirty="0"/>
              <a:t>取出處理。</a:t>
            </a:r>
            <a:endParaRPr lang="en-US" altLang="zh-TW" dirty="0"/>
          </a:p>
          <a:p>
            <a:endParaRPr lang="en-US" dirty="0"/>
          </a:p>
          <a:p>
            <a:r>
              <a:rPr lang="en-US" dirty="0"/>
              <a:t>LV3:</a:t>
            </a:r>
          </a:p>
          <a:p>
            <a:r>
              <a:rPr lang="zh-TW" altLang="en-US" dirty="0"/>
              <a:t>我了解什麼情況下需要用 </a:t>
            </a:r>
            <a:r>
              <a:rPr lang="en-US" altLang="zh-TW" dirty="0"/>
              <a:t>Message Queue </a:t>
            </a:r>
            <a:r>
              <a:rPr lang="zh-TW" altLang="en-US" dirty="0"/>
              <a:t>來解決非同步任務執行的問題；我知道 </a:t>
            </a:r>
            <a:r>
              <a:rPr lang="en-US" altLang="zh-TW" dirty="0"/>
              <a:t>Rabbit MQ </a:t>
            </a:r>
            <a:r>
              <a:rPr lang="zh-TW" altLang="en-US" dirty="0"/>
              <a:t>的特色</a:t>
            </a:r>
            <a:r>
              <a:rPr lang="en-US" altLang="zh-TW" dirty="0"/>
              <a:t>: Exchange / Queue </a:t>
            </a:r>
            <a:r>
              <a:rPr lang="zh-TW" altLang="en-US" dirty="0"/>
              <a:t>的組合與應用，何時該用 </a:t>
            </a:r>
            <a:r>
              <a:rPr lang="en-US" altLang="zh-TW" dirty="0"/>
              <a:t>Fanout, </a:t>
            </a:r>
            <a:r>
              <a:rPr lang="zh-TW" altLang="en-US" dirty="0"/>
              <a:t>何時該用 </a:t>
            </a:r>
            <a:r>
              <a:rPr lang="en-US" altLang="zh-TW" dirty="0"/>
              <a:t>Topic</a:t>
            </a:r>
            <a:r>
              <a:rPr lang="zh-TW" altLang="en-US" dirty="0"/>
              <a:t>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LV4:</a:t>
            </a:r>
          </a:p>
          <a:p>
            <a:r>
              <a:rPr lang="en-US" altLang="zh-TW" dirty="0"/>
              <a:t>Rabbit MQ </a:t>
            </a:r>
            <a:r>
              <a:rPr lang="zh-TW" altLang="en-US" dirty="0"/>
              <a:t>適合用來處理 </a:t>
            </a:r>
            <a:r>
              <a:rPr lang="en-US" altLang="zh-TW" dirty="0"/>
              <a:t>“</a:t>
            </a:r>
            <a:r>
              <a:rPr lang="zh-TW" altLang="en-US" dirty="0"/>
              <a:t>生產者與消費者</a:t>
            </a:r>
            <a:r>
              <a:rPr lang="en-US" altLang="zh-TW" dirty="0"/>
              <a:t>”</a:t>
            </a:r>
            <a:r>
              <a:rPr lang="zh-TW" altLang="en-US" dirty="0"/>
              <a:t>問題，非同步任務產生後可以交給 </a:t>
            </a:r>
            <a:r>
              <a:rPr lang="en-US" altLang="zh-TW" dirty="0"/>
              <a:t>MQ </a:t>
            </a:r>
            <a:r>
              <a:rPr lang="zh-TW" altLang="en-US" dirty="0"/>
              <a:t>處理，不需等待回應可以繼續後面的動作，而另一端可由 </a:t>
            </a:r>
            <a:r>
              <a:rPr lang="en-US" altLang="zh-TW" dirty="0"/>
              <a:t>Worker </a:t>
            </a:r>
            <a:r>
              <a:rPr lang="zh-TW" altLang="en-US" dirty="0"/>
              <a:t>負責消化任務。</a:t>
            </a:r>
            <a:r>
              <a:rPr lang="en-US" altLang="zh-TW" dirty="0"/>
              <a:t>MQ</a:t>
            </a:r>
            <a:r>
              <a:rPr lang="zh-TW" altLang="en-US" dirty="0"/>
              <a:t> 後端可以善用平行處理的技巧，提高整體的處理能力，也能同時用多個 </a:t>
            </a:r>
            <a:r>
              <a:rPr lang="en-US" altLang="zh-TW" dirty="0"/>
              <a:t>Worker </a:t>
            </a:r>
            <a:r>
              <a:rPr lang="zh-TW" altLang="en-US" dirty="0"/>
              <a:t>分攤處理的任務。每個 </a:t>
            </a:r>
            <a:r>
              <a:rPr lang="en-US" altLang="zh-TW" dirty="0"/>
              <a:t>Worker </a:t>
            </a:r>
            <a:r>
              <a:rPr lang="zh-TW" altLang="en-US" dirty="0"/>
              <a:t>都能夠以最佳效能運作，處理完畢後才領取下一個任務，輸出穩定，不會受到瞬間大量所影響，這種情況下能達到最佳的處理效能。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聽起來好難，我該如何培養這樣的能力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3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54572-EB51-411D-8344-DD132E10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499EEE-12A0-490A-8903-DA38BADA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37A715-4940-4176-9638-80B1AA3C3236}"/>
              </a:ext>
            </a:extLst>
          </p:cNvPr>
          <p:cNvSpPr txBox="1"/>
          <p:nvPr/>
        </p:nvSpPr>
        <p:spPr>
          <a:xfrm>
            <a:off x="3449812" y="4835723"/>
            <a:ext cx="5694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https://columns.chicken-house.net/2019/01/01/microservice12-mqrpc/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57C08D-F081-41F1-BAF6-BC665F57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7" b="7289"/>
          <a:stretch/>
        </p:blipFill>
        <p:spPr>
          <a:xfrm>
            <a:off x="120125" y="109875"/>
            <a:ext cx="8864405" cy="47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96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C3EB19-1287-4029-9A66-E6AFAD6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70C5E7C-426B-47B5-93C4-54147659959C}"/>
              </a:ext>
            </a:extLst>
          </p:cNvPr>
          <p:cNvSpPr/>
          <p:nvPr/>
        </p:nvSpPr>
        <p:spPr>
          <a:xfrm>
            <a:off x="3847514" y="1822459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Queue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B54DA-EED7-4723-BD5D-4A7965B4292B}"/>
              </a:ext>
            </a:extLst>
          </p:cNvPr>
          <p:cNvSpPr/>
          <p:nvPr/>
        </p:nvSpPr>
        <p:spPr>
          <a:xfrm>
            <a:off x="3847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抽象化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2A225D-05FA-4390-A8AE-15D8DFC1F7A8}"/>
              </a:ext>
            </a:extLst>
          </p:cNvPr>
          <p:cNvSpPr/>
          <p:nvPr/>
        </p:nvSpPr>
        <p:spPr>
          <a:xfrm>
            <a:off x="682283" y="26972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單向溝通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A2BA-B9F6-4011-A431-D5E5A7D9CF14}"/>
              </a:ext>
            </a:extLst>
          </p:cNvPr>
          <p:cNvSpPr/>
          <p:nvPr/>
        </p:nvSpPr>
        <p:spPr>
          <a:xfrm>
            <a:off x="685801" y="355104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雙向溝通 </a:t>
            </a:r>
            <a:r>
              <a:rPr lang="en-US" altLang="zh-TW" dirty="0"/>
              <a:t>(RPC)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5D9CCCB-7157-4FA5-BDF8-25A5F7D25531}"/>
              </a:ext>
            </a:extLst>
          </p:cNvPr>
          <p:cNvSpPr/>
          <p:nvPr/>
        </p:nvSpPr>
        <p:spPr>
          <a:xfrm>
            <a:off x="2064435" y="18396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Client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74CB188-3128-4CAF-AD84-8FBA3C768385}"/>
              </a:ext>
            </a:extLst>
          </p:cNvPr>
          <p:cNvSpPr/>
          <p:nvPr/>
        </p:nvSpPr>
        <p:spPr>
          <a:xfrm>
            <a:off x="5630593" y="182245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Worker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1A78437-68C9-45F4-9197-C9337B592FB8}"/>
              </a:ext>
            </a:extLst>
          </p:cNvPr>
          <p:cNvSpPr/>
          <p:nvPr/>
        </p:nvSpPr>
        <p:spPr>
          <a:xfrm>
            <a:off x="3758712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Multiple Threading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9E93AD-F6BD-4A1F-8791-25D27E90507B}"/>
              </a:ext>
            </a:extLst>
          </p:cNvPr>
          <p:cNvSpPr/>
          <p:nvPr/>
        </p:nvSpPr>
        <p:spPr>
          <a:xfrm>
            <a:off x="7430379" y="199583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Graceful Shutdown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9EF28C4-795C-4EE8-BFC9-C77BD1ECD2F3}"/>
              </a:ext>
            </a:extLst>
          </p:cNvPr>
          <p:cNvSpPr/>
          <p:nvPr/>
        </p:nvSpPr>
        <p:spPr>
          <a:xfrm>
            <a:off x="7458514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ED7E82-7196-436E-995A-393671D12F06}"/>
              </a:ext>
            </a:extLst>
          </p:cNvPr>
          <p:cNvSpPr/>
          <p:nvPr/>
        </p:nvSpPr>
        <p:spPr>
          <a:xfrm>
            <a:off x="7458514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Compose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1F5F749-37B7-46BF-826A-56665B929B49}"/>
              </a:ext>
            </a:extLst>
          </p:cNvPr>
          <p:cNvSpPr/>
          <p:nvPr/>
        </p:nvSpPr>
        <p:spPr>
          <a:xfrm>
            <a:off x="5630593" y="27613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Auto Scaling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C65CA2D-661F-4612-866D-7DEFEC461379}"/>
              </a:ext>
            </a:extLst>
          </p:cNvPr>
          <p:cNvSpPr/>
          <p:nvPr/>
        </p:nvSpPr>
        <p:spPr>
          <a:xfrm>
            <a:off x="5655541" y="82182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DevOps Concepts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C29DEF2-8A69-4F56-A7E6-E7D4424347C8}"/>
              </a:ext>
            </a:extLst>
          </p:cNvPr>
          <p:cNvSpPr/>
          <p:nvPr/>
        </p:nvSpPr>
        <p:spPr>
          <a:xfrm>
            <a:off x="7458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Design For Operation</a:t>
            </a:r>
            <a:endParaRPr 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F6530AB-8622-46EF-AEC1-8E61A2DCE756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4572000" y="1336589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A6C93D-56C9-4D49-867D-DF9F5ECC5C5C}"/>
              </a:ext>
            </a:extLst>
          </p:cNvPr>
          <p:cNvCxnSpPr>
            <a:cxnSpLocks/>
          </p:cNvCxnSpPr>
          <p:nvPr/>
        </p:nvCxnSpPr>
        <p:spPr>
          <a:xfrm flipH="1">
            <a:off x="3513407" y="2070494"/>
            <a:ext cx="334107" cy="172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B11183E-385A-48A5-A949-DA5F28887336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296486" y="208165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E9A22BF-0D70-4B57-BD27-3045E8E3B46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131255" y="2364148"/>
            <a:ext cx="457202" cy="59226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ED3077C-40ED-4B4C-9C22-CC7992DEBB0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134773" y="2364148"/>
            <a:ext cx="520504" cy="144609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125351-49AE-4082-834B-1D51697EBC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35737" y="2323632"/>
            <a:ext cx="19342" cy="43767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6E9E2A1-83D8-4223-A33A-36826FF55E1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07684" y="3061841"/>
            <a:ext cx="418076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FE8154B-C686-43E1-B7A6-BD8079D01AF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38902" y="3061841"/>
            <a:ext cx="419612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748F02-1B5E-4619-AA02-19D0542896A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83000" y="3527222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7A304C4-9B37-4488-9B97-2AEB1A63114C}"/>
              </a:ext>
            </a:extLst>
          </p:cNvPr>
          <p:cNvCxnSpPr/>
          <p:nvPr/>
        </p:nvCxnSpPr>
        <p:spPr>
          <a:xfrm flipV="1">
            <a:off x="8154865" y="2518371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9DAF7B3-8B19-453B-B6AB-B92BEE08F060}"/>
              </a:ext>
            </a:extLst>
          </p:cNvPr>
          <p:cNvCxnSpPr/>
          <p:nvPr/>
        </p:nvCxnSpPr>
        <p:spPr>
          <a:xfrm>
            <a:off x="7104513" y="107738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D223B02-FB34-4E65-8EE4-B3FBE67C5EE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183000" y="1336589"/>
            <a:ext cx="0" cy="6592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B367395-B4B9-4B77-AFF9-4965ADE32E3F}"/>
              </a:ext>
            </a:extLst>
          </p:cNvPr>
          <p:cNvCxnSpPr>
            <a:cxnSpLocks/>
          </p:cNvCxnSpPr>
          <p:nvPr/>
        </p:nvCxnSpPr>
        <p:spPr>
          <a:xfrm>
            <a:off x="4518366" y="3538906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C4D501A-9112-4D73-A092-A2699AF77771}"/>
              </a:ext>
            </a:extLst>
          </p:cNvPr>
          <p:cNvSpPr/>
          <p:nvPr/>
        </p:nvSpPr>
        <p:spPr>
          <a:xfrm>
            <a:off x="3758712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Performance Turning</a:t>
            </a:r>
            <a:endParaRPr 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C080C09-7EB0-4814-8637-F6E1AE9E2BEF}"/>
              </a:ext>
            </a:extLst>
          </p:cNvPr>
          <p:cNvCxnSpPr>
            <a:cxnSpLocks/>
          </p:cNvCxnSpPr>
          <p:nvPr/>
        </p:nvCxnSpPr>
        <p:spPr>
          <a:xfrm>
            <a:off x="4518366" y="4357841"/>
            <a:ext cx="0" cy="6854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974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EBCE2-76BC-4FA4-A554-27A90A1D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刻意練習</a:t>
            </a:r>
            <a:r>
              <a:rPr lang="en-US" altLang="zh-TW" dirty="0"/>
              <a:t>: </a:t>
            </a:r>
            <a:r>
              <a:rPr lang="zh-TW" altLang="en-US" dirty="0"/>
              <a:t>創造適合練習的環境 </a:t>
            </a:r>
            <a:r>
              <a:rPr lang="en-US" altLang="zh-TW" dirty="0"/>
              <a:t>(</a:t>
            </a:r>
            <a:r>
              <a:rPr lang="zh-TW" altLang="en-US" dirty="0"/>
              <a:t>不要在正式環境練習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8454ED-3269-4772-B17C-23C6A8705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code </a:t>
            </a:r>
            <a:r>
              <a:rPr lang="zh-TW" altLang="en-US" dirty="0"/>
              <a:t>定義你的問題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定義明確的評估指標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將解決方案抽象化，先寫好主程式，跑完直接看指標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開始寫第一個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不滿意</a:t>
            </a:r>
            <a:r>
              <a:rPr lang="en-US" altLang="zh-TW" dirty="0"/>
              <a:t>? </a:t>
            </a:r>
            <a:r>
              <a:rPr lang="zh-TW" altLang="en-US" dirty="0"/>
              <a:t>繼續寫第二個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試著思考理想值 </a:t>
            </a:r>
            <a:r>
              <a:rPr lang="en-US" altLang="zh-TW" dirty="0"/>
              <a:t>(</a:t>
            </a:r>
            <a:r>
              <a:rPr lang="zh-TW" altLang="en-US" dirty="0"/>
              <a:t>天花板</a:t>
            </a:r>
            <a:r>
              <a:rPr lang="en-US" altLang="zh-TW" dirty="0"/>
              <a:t>) </a:t>
            </a:r>
            <a:r>
              <a:rPr lang="zh-TW" altLang="en-US" dirty="0"/>
              <a:t>還有多遠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找志同道合的人一起練習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整理、歸納、收斂、分享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3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03B69-4981-47DF-8A48-C06BFC05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FFB00-6E23-4AC9-BDA1-79F096DB7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0071A9-559E-484C-B44A-75D78955939E}"/>
              </a:ext>
            </a:extLst>
          </p:cNvPr>
          <p:cNvSpPr txBox="1"/>
          <p:nvPr/>
        </p:nvSpPr>
        <p:spPr>
          <a:xfrm>
            <a:off x="2039815" y="4754880"/>
            <a:ext cx="532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https://columns.chicken-house.net/2019/07/06/pipeline-practices/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78CD81-16DB-42D1-8102-67FDDA0EB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48"/>
          <a:stretch/>
        </p:blipFill>
        <p:spPr>
          <a:xfrm>
            <a:off x="120124" y="109875"/>
            <a:ext cx="8864399" cy="46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1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65D0D-ECEF-436D-ACCC-59EFA35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B18417-441B-4D1F-ACF7-B7E1D38F7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1 人、文字">
            <a:extLst>
              <a:ext uri="{FF2B5EF4-FFF2-40B4-BE49-F238E27FC236}">
                <a16:creationId xmlns:a16="http://schemas.microsoft.com/office/drawing/2014/main" id="{E09445B9-990D-4443-A8C8-91653487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47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C8498E-6EF2-47FE-BD22-15FA8DEC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2FBDECF-7E37-4EA8-8F6A-B28729F4AB32}"/>
              </a:ext>
            </a:extLst>
          </p:cNvPr>
          <p:cNvSpPr/>
          <p:nvPr/>
        </p:nvSpPr>
        <p:spPr>
          <a:xfrm>
            <a:off x="3847514" y="1822459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平行任務處理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C663AE5-1451-4850-9954-1A935275C01C}"/>
              </a:ext>
            </a:extLst>
          </p:cNvPr>
          <p:cNvSpPr/>
          <p:nvPr/>
        </p:nvSpPr>
        <p:spPr>
          <a:xfrm>
            <a:off x="3847514" y="9661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生產者 </a:t>
            </a:r>
            <a:r>
              <a:rPr lang="en-US" altLang="zh-TW" dirty="0"/>
              <a:t>/ </a:t>
            </a:r>
            <a:r>
              <a:rPr lang="zh-TW" altLang="en-US" dirty="0"/>
              <a:t>消費者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AE4EF5C-F1B2-4511-892D-815891672C78}"/>
              </a:ext>
            </a:extLst>
          </p:cNvPr>
          <p:cNvSpPr/>
          <p:nvPr/>
        </p:nvSpPr>
        <p:spPr>
          <a:xfrm>
            <a:off x="2131255" y="170021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定義問題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D799EC1-D853-47BE-97EC-0F011FC178C9}"/>
              </a:ext>
            </a:extLst>
          </p:cNvPr>
          <p:cNvSpPr/>
          <p:nvPr/>
        </p:nvSpPr>
        <p:spPr>
          <a:xfrm>
            <a:off x="2131255" y="240614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PROBLEM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3140038-D8F7-4FE5-9870-F0B4AD2B1D76}"/>
              </a:ext>
            </a:extLst>
          </p:cNvPr>
          <p:cNvSpPr/>
          <p:nvPr/>
        </p:nvSpPr>
        <p:spPr>
          <a:xfrm>
            <a:off x="323556" y="237987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TO USE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EC64495-B45A-4A23-9981-EAB7787B6484}"/>
              </a:ext>
            </a:extLst>
          </p:cNvPr>
          <p:cNvSpPr/>
          <p:nvPr/>
        </p:nvSpPr>
        <p:spPr>
          <a:xfrm>
            <a:off x="829993" y="329289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8EAF7A8-FF22-4A14-B0DF-138BC2F805FF}"/>
              </a:ext>
            </a:extLst>
          </p:cNvPr>
          <p:cNvSpPr/>
          <p:nvPr/>
        </p:nvSpPr>
        <p:spPr>
          <a:xfrm>
            <a:off x="1667020" y="399882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C617556-D66D-4F5E-8A40-CED757D32A40}"/>
              </a:ext>
            </a:extLst>
          </p:cNvPr>
          <p:cNvSpPr/>
          <p:nvPr/>
        </p:nvSpPr>
        <p:spPr>
          <a:xfrm>
            <a:off x="2664628" y="333140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CA077B0-6394-4F19-BD3B-10F6981259D0}"/>
              </a:ext>
            </a:extLst>
          </p:cNvPr>
          <p:cNvSpPr/>
          <p:nvPr/>
        </p:nvSpPr>
        <p:spPr>
          <a:xfrm>
            <a:off x="1208620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定義指標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76F9D23-F7F9-4B80-93FB-F423CAEA289D}"/>
              </a:ext>
            </a:extLst>
          </p:cNvPr>
          <p:cNvSpPr/>
          <p:nvPr/>
        </p:nvSpPr>
        <p:spPr>
          <a:xfrm>
            <a:off x="6418953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理想值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4839606-5529-44FC-9F20-4784F62ECED8}"/>
              </a:ext>
            </a:extLst>
          </p:cNvPr>
          <p:cNvSpPr/>
          <p:nvPr/>
        </p:nvSpPr>
        <p:spPr>
          <a:xfrm>
            <a:off x="6418953" y="169788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是否有更好的解法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4144A69-F757-408F-A52C-99E03BD7A97C}"/>
              </a:ext>
            </a:extLst>
          </p:cNvPr>
          <p:cNvSpPr/>
          <p:nvPr/>
        </p:nvSpPr>
        <p:spPr>
          <a:xfrm>
            <a:off x="641895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練習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CB5A527-8DA8-4140-AB55-D5613A904CE0}"/>
              </a:ext>
            </a:extLst>
          </p:cNvPr>
          <p:cNvSpPr/>
          <p:nvPr/>
        </p:nvSpPr>
        <p:spPr>
          <a:xfrm>
            <a:off x="6418953" y="34456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6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再來一個案例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我該學習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NoSQL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1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D97A-D746-4A95-B7DA-41DFA84A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與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NoSQL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非關聯式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資料庫的比較</a:t>
            </a:r>
            <a:b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AE6C05-8178-40A3-B1A0-00A93BAD1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5F5A64-8863-473D-A6F8-42DBED35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0" y="628275"/>
            <a:ext cx="9144000" cy="472965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4DED52-3127-47EA-AF01-8D0478E599DC}"/>
              </a:ext>
            </a:extLst>
          </p:cNvPr>
          <p:cNvSpPr txBox="1"/>
          <p:nvPr/>
        </p:nvSpPr>
        <p:spPr>
          <a:xfrm>
            <a:off x="19670" y="5074570"/>
            <a:ext cx="287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https://aws.amazon.com/tw/nosql/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86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024AB-C8B1-4F1D-AF2F-837C0B06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94B4F0-2420-4556-BFB1-3EF1355F9A02}"/>
              </a:ext>
            </a:extLst>
          </p:cNvPr>
          <p:cNvSpPr/>
          <p:nvPr/>
        </p:nvSpPr>
        <p:spPr>
          <a:xfrm>
            <a:off x="3847514" y="2571750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我要用 </a:t>
            </a:r>
            <a:r>
              <a:rPr lang="en-US" altLang="zh-TW" dirty="0"/>
              <a:t>NoSQL !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228422-099F-446C-BAD5-29A75CC5D6B0}"/>
              </a:ext>
            </a:extLst>
          </p:cNvPr>
          <p:cNvSpPr/>
          <p:nvPr/>
        </p:nvSpPr>
        <p:spPr>
          <a:xfrm>
            <a:off x="2004645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效能優化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59F4C46-8F97-4578-92E5-53A39C7B00D2}"/>
              </a:ext>
            </a:extLst>
          </p:cNvPr>
          <p:cNvSpPr/>
          <p:nvPr/>
        </p:nvSpPr>
        <p:spPr>
          <a:xfrm>
            <a:off x="3847514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查詢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E8BC18F-36E5-4769-B556-1ACC83172D2A}"/>
              </a:ext>
            </a:extLst>
          </p:cNvPr>
          <p:cNvSpPr/>
          <p:nvPr/>
        </p:nvSpPr>
        <p:spPr>
          <a:xfrm>
            <a:off x="569038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交易 </a:t>
            </a:r>
            <a:r>
              <a:rPr lang="en-US" altLang="zh-TW" dirty="0"/>
              <a:t>(ACID)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733D187-851C-4A6D-86A1-E5A17572F553}"/>
              </a:ext>
            </a:extLst>
          </p:cNvPr>
          <p:cNvSpPr/>
          <p:nvPr/>
        </p:nvSpPr>
        <p:spPr>
          <a:xfrm>
            <a:off x="3847514" y="15899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設計資料模型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82F5E47-37E2-4F15-B0AB-C7AD997AADE8}"/>
              </a:ext>
            </a:extLst>
          </p:cNvPr>
          <p:cNvSpPr/>
          <p:nvPr/>
        </p:nvSpPr>
        <p:spPr>
          <a:xfrm>
            <a:off x="1188719" y="18491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效能擴展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962A851-DF08-4658-B7CB-589A11493F33}"/>
              </a:ext>
            </a:extLst>
          </p:cNvPr>
          <p:cNvSpPr/>
          <p:nvPr/>
        </p:nvSpPr>
        <p:spPr>
          <a:xfrm>
            <a:off x="2291834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altLang="zh-TW" dirty="0"/>
              <a:t>:</a:t>
            </a:r>
            <a:r>
              <a:rPr lang="en-US" dirty="0"/>
              <a:t> KEY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24FB248-5528-4B55-9C4C-5C815A5EBF75}"/>
              </a:ext>
            </a:extLst>
          </p:cNvPr>
          <p:cNvSpPr/>
          <p:nvPr/>
        </p:nvSpPr>
        <p:spPr>
          <a:xfrm>
            <a:off x="4241411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預先計算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4C0E2E3-EE71-499B-8D0C-F017DC747BB5}"/>
              </a:ext>
            </a:extLst>
          </p:cNvPr>
          <p:cNvSpPr/>
          <p:nvPr/>
        </p:nvSpPr>
        <p:spPr>
          <a:xfrm>
            <a:off x="342257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Partition KEY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3054E4B-4A55-4DDB-8EDC-EB42840A0140}"/>
              </a:ext>
            </a:extLst>
          </p:cNvPr>
          <p:cNvSpPr/>
          <p:nvPr/>
        </p:nvSpPr>
        <p:spPr>
          <a:xfrm>
            <a:off x="2004645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設計資料結構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DC3FD75-74BE-4AC1-8182-00881B63F713}"/>
              </a:ext>
            </a:extLst>
          </p:cNvPr>
          <p:cNvSpPr/>
          <p:nvPr/>
        </p:nvSpPr>
        <p:spPr>
          <a:xfrm>
            <a:off x="4382087" y="6827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ORM?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D9C004A-B97C-47D9-8C5B-1D9C047D2961}"/>
              </a:ext>
            </a:extLst>
          </p:cNvPr>
          <p:cNvSpPr/>
          <p:nvPr/>
        </p:nvSpPr>
        <p:spPr>
          <a:xfrm>
            <a:off x="6196820" y="169207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2PC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9CF8B4F-DEE9-4D37-A9B0-05E9A55FE7D7}"/>
              </a:ext>
            </a:extLst>
          </p:cNvPr>
          <p:cNvSpPr/>
          <p:nvPr/>
        </p:nvSpPr>
        <p:spPr>
          <a:xfrm>
            <a:off x="6196820" y="345208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SAGA</a:t>
            </a:r>
            <a:endParaRPr 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D32D926-A5C6-43F9-B3C4-13EDB271FB80}"/>
              </a:ext>
            </a:extLst>
          </p:cNvPr>
          <p:cNvSpPr/>
          <p:nvPr/>
        </p:nvSpPr>
        <p:spPr>
          <a:xfrm>
            <a:off x="7005712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MQ</a:t>
            </a:r>
            <a:endParaRPr 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C9EE310-5122-47F4-A77F-503F78F1E371}"/>
              </a:ext>
            </a:extLst>
          </p:cNvPr>
          <p:cNvSpPr/>
          <p:nvPr/>
        </p:nvSpPr>
        <p:spPr>
          <a:xfrm>
            <a:off x="7420709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CQRS</a:t>
            </a:r>
            <a:endParaRPr 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53A7527-662A-4F93-B939-41A7E510F3C6}"/>
              </a:ext>
            </a:extLst>
          </p:cNvPr>
          <p:cNvSpPr/>
          <p:nvPr/>
        </p:nvSpPr>
        <p:spPr>
          <a:xfrm>
            <a:off x="7420709" y="811738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最終一致姓</a:t>
            </a:r>
            <a:endParaRPr lang="en-US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70C851-F746-4B88-A991-8A245945179F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4572000" y="2108395"/>
            <a:ext cx="0" cy="46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061824-0D61-4A2D-B2FE-8CFB5AB4505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572000" y="1228719"/>
            <a:ext cx="0" cy="36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312423C-547F-4368-A353-65BFED2F17A9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>
            <a:off x="3453617" y="2830950"/>
            <a:ext cx="393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27EE46F-0B65-4AC7-9194-382D58849D42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637691" y="2108395"/>
            <a:ext cx="98476" cy="46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E3814D4-3ED4-4FF8-8E05-5327DF68871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729131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357C52E-6101-4D54-97B6-E9367115083D}"/>
              </a:ext>
            </a:extLst>
          </p:cNvPr>
          <p:cNvCxnSpPr>
            <a:cxnSpLocks/>
          </p:cNvCxnSpPr>
          <p:nvPr/>
        </p:nvCxnSpPr>
        <p:spPr>
          <a:xfrm flipH="1">
            <a:off x="3362177" y="2108395"/>
            <a:ext cx="541611" cy="131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04C47EF-5054-46B4-8F1F-E075D9F651D5}"/>
              </a:ext>
            </a:extLst>
          </p:cNvPr>
          <p:cNvCxnSpPr>
            <a:cxnSpLocks/>
          </p:cNvCxnSpPr>
          <p:nvPr/>
        </p:nvCxnSpPr>
        <p:spPr>
          <a:xfrm flipH="1">
            <a:off x="4498142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E1D833A-31E6-4AD1-98D5-B202D77CC01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00600" y="3934039"/>
            <a:ext cx="165297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287868C-C7F6-495C-9B00-6FB028B29693}"/>
              </a:ext>
            </a:extLst>
          </p:cNvPr>
          <p:cNvCxnSpPr>
            <a:cxnSpLocks/>
          </p:cNvCxnSpPr>
          <p:nvPr/>
        </p:nvCxnSpPr>
        <p:spPr>
          <a:xfrm flipH="1">
            <a:off x="3590777" y="3929124"/>
            <a:ext cx="46951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957C1FC-4A28-489B-801C-969DF35EDBCD}"/>
              </a:ext>
            </a:extLst>
          </p:cNvPr>
          <p:cNvCxnSpPr>
            <a:cxnSpLocks/>
          </p:cNvCxnSpPr>
          <p:nvPr/>
        </p:nvCxnSpPr>
        <p:spPr>
          <a:xfrm>
            <a:off x="5447714" y="1201195"/>
            <a:ext cx="116058" cy="31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99A4937-D06D-4291-81F6-A062F9BE9D3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289451" y="2830950"/>
            <a:ext cx="400932" cy="2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701B93-22CB-4235-AB1C-883884A38C45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645792" y="3090150"/>
            <a:ext cx="499403" cy="58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6EC3B09-8A65-464F-B28D-53B76EC5DF5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759537" y="3095948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BDDD038-EFAA-483B-90D0-F38A2BCF0817}"/>
              </a:ext>
            </a:extLst>
          </p:cNvPr>
          <p:cNvCxnSpPr>
            <a:cxnSpLocks/>
          </p:cNvCxnSpPr>
          <p:nvPr/>
        </p:nvCxnSpPr>
        <p:spPr>
          <a:xfrm>
            <a:off x="7420709" y="3954934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B1611CE-4782-410F-8B59-F9EDD9514F8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724368" y="2210472"/>
            <a:ext cx="196938" cy="37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A7C38B0-2142-4A4A-BC48-A6A03B5BAD72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8145195" y="1330138"/>
            <a:ext cx="14068" cy="124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51579A3-74FA-40A7-9C1C-2C2AADE0208F}"/>
              </a:ext>
            </a:extLst>
          </p:cNvPr>
          <p:cNvCxnSpPr>
            <a:cxnSpLocks/>
          </p:cNvCxnSpPr>
          <p:nvPr/>
        </p:nvCxnSpPr>
        <p:spPr>
          <a:xfrm flipH="1">
            <a:off x="1431980" y="3929124"/>
            <a:ext cx="255153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55F0F32-11B5-4D71-8122-DDA0AB54CD5F}"/>
              </a:ext>
            </a:extLst>
          </p:cNvPr>
          <p:cNvCxnSpPr>
            <a:cxnSpLocks/>
          </p:cNvCxnSpPr>
          <p:nvPr/>
        </p:nvCxnSpPr>
        <p:spPr>
          <a:xfrm flipH="1">
            <a:off x="1431980" y="3923344"/>
            <a:ext cx="678731" cy="38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9B2EA055-0292-4D4F-8817-165F90E24E4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719698" y="3930573"/>
            <a:ext cx="296622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637FDBD-3953-488D-9C83-035746C6B4A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958247" y="3930573"/>
            <a:ext cx="2007650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35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E88A7-3CC3-48EA-9C6B-78670003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97AEB4B-770C-428F-A703-718E66F5DF57}"/>
              </a:ext>
            </a:extLst>
          </p:cNvPr>
          <p:cNvSpPr/>
          <p:nvPr/>
        </p:nvSpPr>
        <p:spPr>
          <a:xfrm>
            <a:off x="1188719" y="95589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</a:t>
            </a:r>
            <a:endParaRPr lang="en-US" altLang="zh-TW" dirty="0"/>
          </a:p>
          <a:p>
            <a:pPr algn="ctr"/>
            <a:r>
              <a:rPr lang="zh-TW" altLang="en-US" dirty="0"/>
              <a:t>資料庫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5E8300D-ADE1-410D-B6C2-A903FA57F838}"/>
              </a:ext>
            </a:extLst>
          </p:cNvPr>
          <p:cNvSpPr/>
          <p:nvPr/>
        </p:nvSpPr>
        <p:spPr>
          <a:xfrm>
            <a:off x="1188719" y="189843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物件導向技術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20245C-F31D-4267-86AE-7BA9FB1FE1B5}"/>
              </a:ext>
            </a:extLst>
          </p:cNvPr>
          <p:cNvSpPr/>
          <p:nvPr/>
        </p:nvSpPr>
        <p:spPr>
          <a:xfrm>
            <a:off x="1913205" y="2840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封裝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FB1BDF3-ED53-494B-95D8-00C0846BCAD1}"/>
              </a:ext>
            </a:extLst>
          </p:cNvPr>
          <p:cNvSpPr/>
          <p:nvPr/>
        </p:nvSpPr>
        <p:spPr>
          <a:xfrm>
            <a:off x="1913205" y="352430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繼承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458B490-8978-444A-97F8-25A25CA1334A}"/>
              </a:ext>
            </a:extLst>
          </p:cNvPr>
          <p:cNvSpPr/>
          <p:nvPr/>
        </p:nvSpPr>
        <p:spPr>
          <a:xfrm>
            <a:off x="1913205" y="420763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多型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EB864E1-AF01-4110-9BD3-5866934212D4}"/>
              </a:ext>
            </a:extLst>
          </p:cNvPr>
          <p:cNvSpPr/>
          <p:nvPr/>
        </p:nvSpPr>
        <p:spPr>
          <a:xfrm>
            <a:off x="3269539" y="189843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序列化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FF572F-594D-480D-B3F9-133A5C8186A4}"/>
              </a:ext>
            </a:extLst>
          </p:cNvPr>
          <p:cNvSpPr/>
          <p:nvPr/>
        </p:nvSpPr>
        <p:spPr>
          <a:xfrm>
            <a:off x="6251890" y="84335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微服務 資料庫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F752E44-B615-4A46-A0AF-DE86C5AF70E5}"/>
              </a:ext>
            </a:extLst>
          </p:cNvPr>
          <p:cNvSpPr/>
          <p:nvPr/>
        </p:nvSpPr>
        <p:spPr>
          <a:xfrm>
            <a:off x="6251890" y="177182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事件驅動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1E525AA-02B1-4184-B265-A341880E4B45}"/>
              </a:ext>
            </a:extLst>
          </p:cNvPr>
          <p:cNvSpPr/>
          <p:nvPr/>
        </p:nvSpPr>
        <p:spPr>
          <a:xfrm>
            <a:off x="6251890" y="27002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63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19198-4CB3-4995-96BC-25B03B22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當這些你都能關聯起來時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4C18FF-084E-4F41-8EA0-7E0564702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Conf 2018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 Queue Based RPC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2018/09/29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與大師對談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轉移到微服務架構必經之路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~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系統與資料庫重構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2018/01/06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#4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可靠的微服務通訊 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Message Queue Based RPC; 2019/01/01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線上交易的正確性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2018/03/25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連續資料的統計方式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2018/04/01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為什麼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programmer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該學資料結構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??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進階應用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問題分析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2008/10/08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EF#1.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要學好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Entity Framework?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請先學好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OOP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跟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C#, 2009/01/22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EF#2. Entity &amp; Encapsulation, 2009/01/23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EF#3. Entity &amp; Inheritance, 2009/03/03</a:t>
            </a:r>
          </a:p>
        </p:txBody>
      </p:sp>
    </p:spTree>
    <p:extLst>
      <p:ext uri="{BB962C8B-B14F-4D97-AF65-F5344CB8AC3E}">
        <p14:creationId xmlns:p14="http://schemas.microsoft.com/office/powerpoint/2010/main" val="130892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給各位的建議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70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投資在能陪你 </a:t>
            </a:r>
            <a:r>
              <a:rPr lang="en-US" altLang="zh-TW" sz="1400" dirty="0"/>
              <a:t>20</a:t>
            </a:r>
            <a:r>
              <a:rPr lang="zh-TW" altLang="en-US" sz="1400" dirty="0"/>
              <a:t> 年的知識</a:t>
            </a:r>
            <a:r>
              <a:rPr lang="en-US" altLang="zh-TW" sz="1400" dirty="0"/>
              <a:t>)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投資在現在能讓你發揮價值的輔助技能或工具</a:t>
            </a:r>
            <a:r>
              <a:rPr lang="en-US" altLang="zh-TW" sz="1400" dirty="0"/>
              <a:t>)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別不求甚解</a:t>
            </a:r>
            <a:r>
              <a:rPr lang="zh-TW" altLang="en-US" dirty="0"/>
              <a:t>，刻意發現；刻意練習 </a:t>
            </a:r>
            <a:r>
              <a:rPr lang="en-US" altLang="zh-TW" dirty="0"/>
              <a:t>(</a:t>
            </a:r>
            <a:r>
              <a:rPr lang="zh-TW" altLang="en-US" dirty="0"/>
              <a:t>持續穩定地前進</a:t>
            </a:r>
            <a:r>
              <a:rPr lang="en-US" altLang="zh-TW" dirty="0"/>
              <a:t>)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  <a:p>
            <a:r>
              <a:rPr lang="zh-TW" altLang="en-US" dirty="0"/>
              <a:t>何時開始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“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種樹的最佳時間是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20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年前，僅次於它的最佳時間是現在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”</a:t>
            </a:r>
          </a:p>
          <a:p>
            <a:endParaRPr lang="en-US" altLang="zh-TW" dirty="0">
              <a:latin typeface="Open Sans" panose="020B0606030504020204" pitchFamily="34" charset="0"/>
            </a:endParaRPr>
          </a:p>
          <a:p>
            <a:r>
              <a:rPr lang="zh-TW" altLang="en-US" dirty="0">
                <a:latin typeface="Open Sans" panose="020B0606030504020204" pitchFamily="34" charset="0"/>
              </a:rPr>
              <a:t>挑選你 想深入 </a:t>
            </a:r>
            <a:r>
              <a:rPr lang="en-US" altLang="zh-TW" dirty="0">
                <a:latin typeface="Open Sans" panose="020B0606030504020204" pitchFamily="34" charset="0"/>
              </a:rPr>
              <a:t>/ </a:t>
            </a:r>
            <a:r>
              <a:rPr lang="zh-TW" altLang="en-US" dirty="0">
                <a:latin typeface="Open Sans" panose="020B0606030504020204" pitchFamily="34" charset="0"/>
              </a:rPr>
              <a:t>有興趣 的領域，開始培養基礎能力吧</a:t>
            </a:r>
            <a:r>
              <a:rPr lang="en-US" altLang="zh-TW" dirty="0">
                <a:latin typeface="Open Sans" panose="020B0606030504020204" pitchFamily="34" charset="0"/>
              </a:rPr>
              <a:t>!</a:t>
            </a:r>
          </a:p>
          <a:p>
            <a:endParaRPr lang="en-US" altLang="zh-TW" dirty="0">
              <a:latin typeface="Open Sans" panose="020B0606030504020204" pitchFamily="34" charset="0"/>
            </a:endParaRPr>
          </a:p>
          <a:p>
            <a:r>
              <a:rPr lang="zh-TW" altLang="en-US" dirty="0">
                <a:latin typeface="Open Sans" panose="020B0606030504020204" pitchFamily="34" charset="0"/>
              </a:rPr>
              <a:t>常見後端的領域</a:t>
            </a:r>
            <a:r>
              <a:rPr lang="en-US" altLang="zh-TW" dirty="0">
                <a:latin typeface="Open Sans" panose="020B0606030504020204" pitchFamily="34" charset="0"/>
              </a:rPr>
              <a:t>: </a:t>
            </a:r>
            <a:r>
              <a:rPr lang="zh-TW" altLang="en-US" dirty="0">
                <a:latin typeface="Open Sans" panose="020B0606030504020204" pitchFamily="34" charset="0"/>
              </a:rPr>
              <a:t>資訊安全；高流量與高可靠度；線上交易；開發設計；基礎建設與維運；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266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A4170-C27C-4B9A-BEDB-ADB50E0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你可以參考我準備的練習題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C5F293-5033-42E3-BAA6-700BFA801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線上交易的正確性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連續資料的統計方式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#3, RDBMS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處理樹狀結構的技巧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#4 -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抽象化設計；折扣規則的設計機制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(06/25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+ PIPELINE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開發技巧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傳遞物件的處理技巧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平行任務處理的思考練習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(0916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排程任務的處理機制練習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(12/01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01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BB53DF8-FCB3-491F-A172-50F1E10E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65314EB9-BC54-4654-B8BC-E65AA9E25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602623" y="2150850"/>
            <a:ext cx="62400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後端工程師的修練之路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Andrew Wu, 2020/08/23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Picture 2" descr="圖像裡可能有顯示的文字是「 STUDY4.TW 習 而」">
            <a:extLst>
              <a:ext uri="{FF2B5EF4-FFF2-40B4-BE49-F238E27FC236}">
                <a16:creationId xmlns:a16="http://schemas.microsoft.com/office/drawing/2014/main" id="{B48621CC-F1CB-45F0-B1BB-9AB95A7F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4" b="38293"/>
          <a:stretch/>
        </p:blipFill>
        <p:spPr bwMode="auto">
          <a:xfrm>
            <a:off x="602623" y="4270062"/>
            <a:ext cx="1430968" cy="3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EA2968F-FB1B-49AD-9D21-E4F67C1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38" y="4141305"/>
            <a:ext cx="1488424" cy="5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81BE7-F87A-4AB5-9E55-ABA11225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7334D1-B5E1-46DA-91EE-64AF8587A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在進入正題之前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CD165-E3B5-4798-9019-877A89D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E77AAC-71A5-49E0-846D-C84682B70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B91850-884C-4011-8491-9AEF8F57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7" y="204028"/>
            <a:ext cx="7103166" cy="473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72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24527-B4DD-4FA9-A494-92F682BD0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教你成為 </a:t>
            </a:r>
            <a:r>
              <a:rPr lang="en-US" b="1" dirty="0">
                <a:solidFill>
                  <a:srgbClr val="212121"/>
                </a:solidFill>
                <a:effectLst/>
                <a:latin typeface="Playfair Display"/>
              </a:rPr>
              <a:t>IT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界的德魯伊</a:t>
            </a:r>
            <a:r>
              <a:rPr lang="en-US" altLang="zh-TW" b="1" dirty="0">
                <a:solidFill>
                  <a:srgbClr val="212121"/>
                </a:solidFill>
                <a:effectLst/>
                <a:latin typeface="Playfair Display"/>
              </a:rPr>
              <a:t>: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曹祖聖</a:t>
            </a:r>
            <a:b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148EFE-40ED-48B3-B5DF-7F618D7B1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CD92CC9-0B8F-4736-B223-44B96D8AAC6C}"/>
              </a:ext>
            </a:extLst>
          </p:cNvPr>
          <p:cNvSpPr txBox="1"/>
          <p:nvPr/>
        </p:nvSpPr>
        <p:spPr>
          <a:xfrm>
            <a:off x="28656" y="4118469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https://youtu.be/LlsKa4_yI48?t=1056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31FCEA-5277-4B02-AB5E-00B905B7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3"/>
          <a:stretch/>
        </p:blipFill>
        <p:spPr>
          <a:xfrm>
            <a:off x="120125" y="1025030"/>
            <a:ext cx="4386468" cy="30934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D6F77B-EF7D-4A56-81E8-0D758AB7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62" y="1025030"/>
            <a:ext cx="4386468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2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E7DDD-4D7F-4982-9FEA-E5B9DE61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96B6C6-C2D3-4E9C-84E2-128E82BFE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teve jobs 演講原文|jobs- steve jobs 演講原文|jobs - 快熱資訊- 走 ...">
            <a:extLst>
              <a:ext uri="{FF2B5EF4-FFF2-40B4-BE49-F238E27FC236}">
                <a16:creationId xmlns:a16="http://schemas.microsoft.com/office/drawing/2014/main" id="{8E072642-5052-402E-8A37-2B5C69260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2"/>
          <a:stretch/>
        </p:blipFill>
        <p:spPr bwMode="auto">
          <a:xfrm>
            <a:off x="416892" y="291547"/>
            <a:ext cx="8270875" cy="4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0E94562-4F8A-4E1E-B77B-D9528ABED7C5}"/>
              </a:ext>
            </a:extLst>
          </p:cNvPr>
          <p:cNvSpPr txBox="1"/>
          <p:nvPr/>
        </p:nvSpPr>
        <p:spPr>
          <a:xfrm>
            <a:off x="416892" y="4544176"/>
            <a:ext cx="7412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https://mropengate.blogspot.com/2015/05/steve-jobs-stanford-commencement-speech.html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708699-E077-47B8-9BCF-203D223887A4}"/>
              </a:ext>
            </a:extLst>
          </p:cNvPr>
          <p:cNvSpPr txBox="1"/>
          <p:nvPr/>
        </p:nvSpPr>
        <p:spPr>
          <a:xfrm>
            <a:off x="4181060" y="2715693"/>
            <a:ext cx="41344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往前看時你無法把點連起來。只有往後看時你才能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連接它們，所以你必需相信點將在你的未來以某種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方式連接。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95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1">
                    <a:lumMod val="95000"/>
                  </a:schemeClr>
                </a:solidFill>
                <a:effectLst/>
                <a:latin typeface="Oswald" panose="02000503000000000000" pitchFamily="2" charset="0"/>
              </a:rPr>
              <a:t>Steve Jobs' Stanford Commencement Address 2005</a:t>
            </a:r>
          </a:p>
        </p:txBody>
      </p:sp>
    </p:spTree>
    <p:extLst>
      <p:ext uri="{BB962C8B-B14F-4D97-AF65-F5344CB8AC3E}">
        <p14:creationId xmlns:p14="http://schemas.microsoft.com/office/powerpoint/2010/main" val="539173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怎麼做才能把你的知識串聯起來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別不求甚解</a:t>
            </a:r>
            <a:r>
              <a:rPr lang="zh-TW" altLang="en-US" dirty="0"/>
              <a:t>，刻意發現；刻意練習</a:t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230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A7087-6A5B-45DA-829F-59D49C7B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刻意發現 </a:t>
            </a:r>
            <a:r>
              <a:rPr lang="en-US" dirty="0"/>
              <a:t>Deliberate Discovery – </a:t>
            </a:r>
            <a:r>
              <a:rPr lang="en-US" altLang="zh-TW" dirty="0"/>
              <a:t>Ruddy Lee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3FECBA-C422-4C0A-B2BD-F57862D07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0022">
            <a:extLst>
              <a:ext uri="{FF2B5EF4-FFF2-40B4-BE49-F238E27FC236}">
                <a16:creationId xmlns:a16="http://schemas.microsoft.com/office/drawing/2014/main" id="{B3DC6291-560B-430B-B44F-D2FDEC2F9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/>
          <a:stretch/>
        </p:blipFill>
        <p:spPr bwMode="auto">
          <a:xfrm>
            <a:off x="120125" y="97935"/>
            <a:ext cx="8864400" cy="48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023B448-AFB5-4A03-8267-1BDAEEA0E391}"/>
              </a:ext>
            </a:extLst>
          </p:cNvPr>
          <p:cNvSpPr txBox="1"/>
          <p:nvPr/>
        </p:nvSpPr>
        <p:spPr>
          <a:xfrm>
            <a:off x="1934308" y="4835723"/>
            <a:ext cx="967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https://ruddyblog.wordpress.com/2020/08/04/%e5%88%bb%e6%84%8f%e7%99%bc%e7%8f%be-deliberate-discovery/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723908"/>
      </p:ext>
    </p:extLst>
  </p:cSld>
  <p:clrMapOvr>
    <a:masterClrMapping/>
  </p:clrMapOvr>
</p:sld>
</file>

<file path=ppt/theme/theme1.xml><?xml version="1.0" encoding="utf-8"?>
<a:theme xmlns:a="http://schemas.openxmlformats.org/drawingml/2006/main" name="91APP_白色主題">
  <a:themeElements>
    <a:clrScheme name="Simple Light">
      <a:dk1>
        <a:srgbClr val="E22410"/>
      </a:dk1>
      <a:lt1>
        <a:srgbClr val="FF5864"/>
      </a:lt1>
      <a:dk2>
        <a:srgbClr val="F9A5A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1405</Words>
  <Application>Microsoft Office PowerPoint</Application>
  <PresentationFormat>如螢幕大小 (16:9)</PresentationFormat>
  <Paragraphs>181</Paragraphs>
  <Slides>30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1" baseType="lpstr">
      <vt:lpstr>Playfair Display</vt:lpstr>
      <vt:lpstr>Roboto</vt:lpstr>
      <vt:lpstr>微軟正黑體</vt:lpstr>
      <vt:lpstr>微軟正黑體</vt:lpstr>
      <vt:lpstr>細明體</vt:lpstr>
      <vt:lpstr>Arial</vt:lpstr>
      <vt:lpstr>Courier New</vt:lpstr>
      <vt:lpstr>Helvetica</vt:lpstr>
      <vt:lpstr>Open Sans</vt:lpstr>
      <vt:lpstr>Oswald</vt:lpstr>
      <vt:lpstr>91APP_白色主題</vt:lpstr>
      <vt:lpstr>PowerPoint 簡報</vt:lpstr>
      <vt:lpstr>PowerPoint 簡報</vt:lpstr>
      <vt:lpstr>後端工程師的修練之路</vt:lpstr>
      <vt:lpstr>在進入正題之前…</vt:lpstr>
      <vt:lpstr>PowerPoint 簡報</vt:lpstr>
      <vt:lpstr>教你成為 IT 界的德魯伊: 曹祖聖 </vt:lpstr>
      <vt:lpstr>PowerPoint 簡報</vt:lpstr>
      <vt:lpstr>怎麼做才能把你的知識串聯起來?</vt:lpstr>
      <vt:lpstr>刻意發現 Deliberate Discovery – Ruddy Lee</vt:lpstr>
      <vt:lpstr>進入正題: 後端工程師該累積什麼經驗與能力?</vt:lpstr>
      <vt:lpstr>安德魯是誰?</vt:lpstr>
      <vt:lpstr>市場上的後端工程師需要具備什麼能力?</vt:lpstr>
      <vt:lpstr>Think: 我該開始學習每一項技術嗎?</vt:lpstr>
      <vt:lpstr>Think: 怎樣才算是 “可以解決 &amp; 改善問題”?</vt:lpstr>
      <vt:lpstr>聽起來好難，我該如何培養這樣的能力?</vt:lpstr>
      <vt:lpstr>PowerPoint 簡報</vt:lpstr>
      <vt:lpstr>PowerPoint 簡報</vt:lpstr>
      <vt:lpstr>刻意練習: 創造適合練習的環境 (不要在正式環境練習)</vt:lpstr>
      <vt:lpstr>PowerPoint 簡報</vt:lpstr>
      <vt:lpstr>PowerPoint 簡報</vt:lpstr>
      <vt:lpstr>再來一個案例: 我該學習 / 使用 NoSQL 嗎?</vt:lpstr>
      <vt:lpstr>SQL (關聯式) 與NoSQL (非關聯式) 資料庫的比較 </vt:lpstr>
      <vt:lpstr>PowerPoint 簡報</vt:lpstr>
      <vt:lpstr>PowerPoint 簡報</vt:lpstr>
      <vt:lpstr>當這些你都能關聯起來時…</vt:lpstr>
      <vt:lpstr>給各位的建議</vt:lpstr>
      <vt:lpstr>建議…</vt:lpstr>
      <vt:lpstr>你可以參考我準備的練習題…</vt:lpstr>
      <vt:lpstr>Question ?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Andrew Wu</cp:lastModifiedBy>
  <cp:revision>24</cp:revision>
  <dcterms:modified xsi:type="dcterms:W3CDTF">2020-08-19T17:57:06Z</dcterms:modified>
</cp:coreProperties>
</file>